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62" r:id="rId4"/>
    <p:sldId id="264" r:id="rId5"/>
    <p:sldId id="257" r:id="rId6"/>
    <p:sldId id="260" r:id="rId7"/>
    <p:sldId id="261" r:id="rId8"/>
    <p:sldId id="267" r:id="rId9"/>
    <p:sldId id="266" r:id="rId10"/>
    <p:sldId id="268" r:id="rId11"/>
    <p:sldId id="263" r:id="rId12"/>
    <p:sldId id="270" r:id="rId13"/>
    <p:sldId id="271" r:id="rId14"/>
    <p:sldId id="273" r:id="rId15"/>
    <p:sldId id="265" r:id="rId16"/>
    <p:sldId id="274" r:id="rId17"/>
    <p:sldId id="27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485DF-63A3-4393-B9E4-2DD754CBD232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76881-BAF5-44B6-8444-30D15FBBB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76881-BAF5-44B6-8444-30D15FBBB4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0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hldkato.tistory.com/18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yubyong/dc_tts" TargetMode="External"/><Relationship Id="rId2" Type="http://schemas.openxmlformats.org/officeDocument/2006/relationships/hyperlink" Target="https://github.com/chaiyujin/dctts-pyto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ldkato.tistory.com/8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melonicedlatte.com/machinelearning/2018/07/02/215933.html" TargetMode="External"/><Relationship Id="rId3" Type="http://schemas.openxmlformats.org/officeDocument/2006/relationships/hyperlink" Target="https://junn.net/archives/7839" TargetMode="External"/><Relationship Id="rId7" Type="http://schemas.openxmlformats.org/officeDocument/2006/relationships/hyperlink" Target="http://melonicedlatte.com/machinelearning/2018/07/09/141346.html" TargetMode="External"/><Relationship Id="rId2" Type="http://schemas.openxmlformats.org/officeDocument/2006/relationships/hyperlink" Target="https://junn.net/archives/781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os-deep-learning.tistory.com/20" TargetMode="External"/><Relationship Id="rId5" Type="http://schemas.openxmlformats.org/officeDocument/2006/relationships/image" Target="../media/image27.PNG"/><Relationship Id="rId10" Type="http://schemas.openxmlformats.org/officeDocument/2006/relationships/hyperlink" Target="https://github.com/hash2430/dv3_world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github.com/r9y9/deepvoice3_pytorch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://rankedin.kr/user/Kyubyong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ko-kr.facebook.com/groups/soundly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inflearn.com/course/%EB%A6%AC%EC%95%A1%ED%8A%B8-%EB%84%A4%EC%9D%B4%ED%8B%B0%EB%B8%8C-%EA%B8%B0%EC%B4%88" TargetMode="External"/><Relationship Id="rId4" Type="http://schemas.openxmlformats.org/officeDocument/2006/relationships/hyperlink" Target="https://wikidocs.net/book/215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nomadcoders.co/react-native-for-beginners" TargetMode="Externa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www.inflearn.com/course/nodejs-%EA%B0%95%EC%A2%8C-%EC%83%9D%ED%99%9C%EC%BD%94%EB%94%A9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flearn.com/course/%EB%85%B8%EB%93%9C-%EA%B5%90%EA%B3%BC%EC%84%9C" TargetMode="External"/><Relationship Id="rId5" Type="http://schemas.openxmlformats.org/officeDocument/2006/relationships/hyperlink" Target="https://www.inflearn.com/course/node-js-%EB%85%B8%EB%93%9C%EC%A0%9C%EC%9D%B4%EC%97%90%EC%8A%A4-%EA%B0%95%EC%A2%8C" TargetMode="Externa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th.kakao.com/kakaoi" TargetMode="External"/><Relationship Id="rId4" Type="http://schemas.openxmlformats.org/officeDocument/2006/relationships/hyperlink" Target="https://developers.kakao.com/docs/latest/ko/voice/rest-api#text-to-speec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loud.com/product/aiService/clovaVoice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-ifXyhZbi60" TargetMode="External"/><Relationship Id="rId5" Type="http://schemas.openxmlformats.org/officeDocument/2006/relationships/hyperlink" Target="https://apidocs.ncloud.com/ko/ai-naver/clova_voice/tts-premium/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saltlux.ai/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loud.google.com/text-to-speech/docs?hl=k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ce-tts.github.io/#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github.com/jaywalnut310/glow-tts" TargetMode="External"/><Relationship Id="rId4" Type="http://schemas.openxmlformats.org/officeDocument/2006/relationships/hyperlink" Target="https://colab.research.google.com/drive/1IlZt42ETvNHthRFXfwNSSH-ftWthxzqr?usp=shar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hldkato.tistory.com/176?category=839554" TargetMode="External"/><Relationship Id="rId2" Type="http://schemas.openxmlformats.org/officeDocument/2006/relationships/hyperlink" Target="https://chldkato.tistory.com/143?category=839554#recentCommen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hub/nvidia_deeplearningexamples_tacotron2/" TargetMode="External"/><Relationship Id="rId13" Type="http://schemas.openxmlformats.org/officeDocument/2006/relationships/hyperlink" Target="https://tacademy.skplanet.com/live/player/onlineLectureDetail.action" TargetMode="External"/><Relationship Id="rId3" Type="http://schemas.openxmlformats.org/officeDocument/2006/relationships/hyperlink" Target="http://nblog.syszone.co.kr/archives/9416" TargetMode="External"/><Relationship Id="rId7" Type="http://schemas.openxmlformats.org/officeDocument/2006/relationships/hyperlink" Target="https://github.com/hccho2/Tacotron2-Wavenet-Korean-TTS" TargetMode="External"/><Relationship Id="rId12" Type="http://schemas.openxmlformats.org/officeDocument/2006/relationships/hyperlink" Target="https://labotary.tistory.com/34" TargetMode="External"/><Relationship Id="rId2" Type="http://schemas.openxmlformats.org/officeDocument/2006/relationships/hyperlink" Target="https://juheo.tistory.com/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ldkato/Tacotron-Korean" TargetMode="External"/><Relationship Id="rId11" Type="http://schemas.openxmlformats.org/officeDocument/2006/relationships/hyperlink" Target="https://chldkato.tistory.com/5" TargetMode="External"/><Relationship Id="rId5" Type="http://schemas.openxmlformats.org/officeDocument/2006/relationships/hyperlink" Target="https://github.com/mozilla/TTS" TargetMode="External"/><Relationship Id="rId10" Type="http://schemas.openxmlformats.org/officeDocument/2006/relationships/hyperlink" Target="https://jybaek.tistory.com/811" TargetMode="External"/><Relationship Id="rId4" Type="http://schemas.openxmlformats.org/officeDocument/2006/relationships/hyperlink" Target="http://yoonbumtae.com/?p=745" TargetMode="External"/><Relationship Id="rId9" Type="http://schemas.openxmlformats.org/officeDocument/2006/relationships/hyperlink" Target="https://pytorch.org/hub/nvidia_deeplearningexamples_waveglow/" TargetMode="External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157192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2021 </a:t>
            </a:r>
            <a:r>
              <a:rPr kumimoji="0"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캡스톤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디자인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450912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허승연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016993" y="5733256"/>
            <a:ext cx="1110013" cy="272795"/>
            <a:chOff x="3275856" y="1242391"/>
            <a:chExt cx="1656184" cy="407020"/>
          </a:xfrm>
        </p:grpSpPr>
        <p:sp>
          <p:nvSpPr>
            <p:cNvPr id="15" name="Rounded Rectangle 14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2823930" y="1988840"/>
            <a:ext cx="417646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TTS </a:t>
            </a:r>
            <a:r>
              <a:rPr lang="ko-KR" alt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모델</a:t>
            </a:r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조사</a:t>
            </a:r>
            <a: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/>
            </a:r>
            <a:br>
              <a:rPr lang="en-US" altLang="ko-K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Text-to-speech)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Chord 15">
            <a:extLst>
              <a:ext uri="{FF2B5EF4-FFF2-40B4-BE49-F238E27FC236}">
                <a16:creationId xmlns:a16="http://schemas.microsoft.com/office/drawing/2014/main" xmlns="" id="{42E9D490-3DD3-4F66-B124-FE910E0FACBF}"/>
              </a:ext>
            </a:extLst>
          </p:cNvPr>
          <p:cNvSpPr/>
          <p:nvPr/>
        </p:nvSpPr>
        <p:spPr>
          <a:xfrm>
            <a:off x="4985216" y="3501007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xmlns="" id="{890A206E-8EB0-46CB-87E5-BB62DA827BE4}"/>
              </a:ext>
            </a:extLst>
          </p:cNvPr>
          <p:cNvSpPr/>
          <p:nvPr/>
        </p:nvSpPr>
        <p:spPr>
          <a:xfrm>
            <a:off x="3785147" y="3575400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xmlns="" id="{B5A177C8-7AB0-4E40-873A-70F231B3FA06}"/>
              </a:ext>
            </a:extLst>
          </p:cNvPr>
          <p:cNvSpPr/>
          <p:nvPr/>
        </p:nvSpPr>
        <p:spPr>
          <a:xfrm flipH="1">
            <a:off x="4301883" y="3602000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DCTTS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21478" y="6397352"/>
            <a:ext cx="3022522" cy="460648"/>
          </a:xfrm>
        </p:spPr>
        <p:txBody>
          <a:bodyPr/>
          <a:lstStyle/>
          <a:p>
            <a:pPr lvl="0"/>
            <a:r>
              <a:rPr lang="en-US" altLang="ko-KR" dirty="0">
                <a:hlinkClick r:id="rId2"/>
              </a:rPr>
              <a:t>DCTTS </a:t>
            </a:r>
            <a:r>
              <a:rPr lang="ko-KR" altLang="en-US" dirty="0">
                <a:hlinkClick r:id="rId2"/>
              </a:rPr>
              <a:t>정리 </a:t>
            </a:r>
            <a:r>
              <a:rPr lang="en-US" altLang="ko-KR" dirty="0">
                <a:hlinkClick r:id="rId2"/>
              </a:rPr>
              <a:t>(tistory.com)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76" y="1196752"/>
            <a:ext cx="4647150" cy="3528392"/>
          </a:xfrm>
        </p:spPr>
      </p:pic>
      <p:grpSp>
        <p:nvGrpSpPr>
          <p:cNvPr id="9" name="그룹 8"/>
          <p:cNvGrpSpPr/>
          <p:nvPr/>
        </p:nvGrpSpPr>
        <p:grpSpPr>
          <a:xfrm>
            <a:off x="1327121" y="4797042"/>
            <a:ext cx="6392189" cy="432158"/>
            <a:chOff x="755576" y="5079558"/>
            <a:chExt cx="6392189" cy="43215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755576" y="5079558"/>
              <a:ext cx="1224136" cy="432048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데이터 전처리</a:t>
              </a:r>
              <a:endParaRPr lang="ko-KR" altLang="en-US" sz="1200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483768" y="5079606"/>
              <a:ext cx="1224000" cy="432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Text2Mel</a:t>
              </a:r>
              <a:endParaRPr lang="ko-KR" altLang="en-US" sz="12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200110" y="5079606"/>
              <a:ext cx="1224000" cy="432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SSRN</a:t>
              </a:r>
              <a:endParaRPr lang="ko-KR" altLang="en-US" sz="12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923765" y="5079716"/>
              <a:ext cx="1224000" cy="432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Loss</a:t>
              </a:r>
            </a:p>
          </p:txBody>
        </p:sp>
        <p:cxnSp>
          <p:nvCxnSpPr>
            <p:cNvPr id="14" name="직선 화살표 연결선 13"/>
            <p:cNvCxnSpPr>
              <a:stCxn id="10" idx="3"/>
              <a:endCxn id="11" idx="1"/>
            </p:cNvCxnSpPr>
            <p:nvPr/>
          </p:nvCxnSpPr>
          <p:spPr>
            <a:xfrm>
              <a:off x="1979712" y="5295582"/>
              <a:ext cx="504056" cy="2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3707768" y="5295606"/>
              <a:ext cx="504056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5436096" y="5295606"/>
              <a:ext cx="504056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6"/>
          <p:cNvSpPr txBox="1">
            <a:spLocks/>
          </p:cNvSpPr>
          <p:nvPr/>
        </p:nvSpPr>
        <p:spPr>
          <a:xfrm>
            <a:off x="1483763" y="5445224"/>
            <a:ext cx="6095156" cy="792088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Recurrent Layer </a:t>
            </a:r>
            <a:r>
              <a:rPr lang="ko-KR" altLang="en-US" dirty="0" smtClean="0"/>
              <a:t>없어도  </a:t>
            </a:r>
            <a:r>
              <a:rPr lang="en-US" altLang="ko-KR" dirty="0" smtClean="0"/>
              <a:t>TTS </a:t>
            </a:r>
            <a:r>
              <a:rPr lang="ko-KR" altLang="en-US" dirty="0" smtClean="0"/>
              <a:t>구현 가능</a:t>
            </a:r>
            <a:endParaRPr lang="en-US" altLang="ko-KR" dirty="0" smtClean="0"/>
          </a:p>
          <a:p>
            <a:r>
              <a:rPr lang="en-US" altLang="ko-KR" dirty="0" smtClean="0"/>
              <a:t>CNN </a:t>
            </a:r>
            <a:r>
              <a:rPr lang="ko-KR" altLang="en-US" dirty="0" smtClean="0"/>
              <a:t>구현이라 </a:t>
            </a:r>
            <a:r>
              <a:rPr lang="ko-KR" altLang="en-US" dirty="0" err="1" smtClean="0"/>
              <a:t>타코트론</a:t>
            </a:r>
            <a:r>
              <a:rPr lang="ko-KR" altLang="en-US" dirty="0" smtClean="0"/>
              <a:t> 보다 학습속도 빠름 </a:t>
            </a:r>
            <a:r>
              <a:rPr lang="en-US" altLang="ko-KR" dirty="0" smtClean="0">
                <a:sym typeface="Wingdings" panose="05000000000000000000" pitchFamily="2" charset="2"/>
              </a:rPr>
              <a:t> 1080ti </a:t>
            </a:r>
            <a:r>
              <a:rPr lang="ko-KR" altLang="en-US" dirty="0" smtClean="0">
                <a:sym typeface="Wingdings" panose="05000000000000000000" pitchFamily="2" charset="2"/>
              </a:rPr>
              <a:t>기준 약 </a:t>
            </a:r>
            <a:r>
              <a:rPr lang="en-US" altLang="ko-KR" dirty="0" smtClean="0">
                <a:sym typeface="Wingdings" panose="05000000000000000000" pitchFamily="2" charset="2"/>
              </a:rPr>
              <a:t>20</a:t>
            </a:r>
            <a:r>
              <a:rPr lang="ko-KR" altLang="en-US" dirty="0" smtClean="0">
                <a:sym typeface="Wingdings" panose="05000000000000000000" pitchFamily="2" charset="2"/>
              </a:rPr>
              <a:t>시간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성능은 </a:t>
            </a:r>
            <a:r>
              <a:rPr lang="ko-KR" altLang="en-US" dirty="0" err="1" smtClean="0">
                <a:sym typeface="Wingdings" panose="05000000000000000000" pitchFamily="2" charset="2"/>
              </a:rPr>
              <a:t>타코트론과</a:t>
            </a:r>
            <a:r>
              <a:rPr lang="ko-KR" altLang="en-US" dirty="0" smtClean="0">
                <a:sym typeface="Wingdings" panose="05000000000000000000" pitchFamily="2" charset="2"/>
              </a:rPr>
              <a:t> 유사</a:t>
            </a:r>
            <a:endParaRPr lang="ko-KR" altLang="en-US" dirty="0"/>
          </a:p>
        </p:txBody>
      </p:sp>
      <p:grpSp>
        <p:nvGrpSpPr>
          <p:cNvPr id="19" name="Group 110">
            <a:extLst>
              <a:ext uri="{FF2B5EF4-FFF2-40B4-BE49-F238E27FC236}">
                <a16:creationId xmlns:a16="http://schemas.microsoft.com/office/drawing/2014/main" xmlns="" id="{D519BD50-C580-4623-8810-E04695FA5F45}"/>
              </a:ext>
            </a:extLst>
          </p:cNvPr>
          <p:cNvGrpSpPr/>
          <p:nvPr/>
        </p:nvGrpSpPr>
        <p:grpSpPr>
          <a:xfrm>
            <a:off x="7956376" y="368752"/>
            <a:ext cx="554400" cy="554554"/>
            <a:chOff x="4835382" y="73243"/>
            <a:chExt cx="2920830" cy="3227535"/>
          </a:xfrm>
          <a:solidFill>
            <a:schemeClr val="accent1"/>
          </a:solidFill>
        </p:grpSpPr>
        <p:sp>
          <p:nvSpPr>
            <p:cNvPr id="20" name="Freeform 111">
              <a:extLst>
                <a:ext uri="{FF2B5EF4-FFF2-40B4-BE49-F238E27FC236}">
                  <a16:creationId xmlns:a16="http://schemas.microsoft.com/office/drawing/2014/main" xmlns="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37">
              <a:extLst>
                <a:ext uri="{FF2B5EF4-FFF2-40B4-BE49-F238E27FC236}">
                  <a16:creationId xmlns:a16="http://schemas.microsoft.com/office/drawing/2014/main" xmlns="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8391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DCTTS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67544" y="1268760"/>
            <a:ext cx="8208912" cy="5400600"/>
          </a:xfrm>
        </p:spPr>
        <p:txBody>
          <a:bodyPr/>
          <a:lstStyle/>
          <a:p>
            <a:pPr marL="0" lvl="1" indent="0">
              <a:buNone/>
            </a:pPr>
            <a:r>
              <a:rPr lang="en-US" altLang="ko-KR" sz="1400" dirty="0" err="1">
                <a:hlinkClick r:id="rId2"/>
              </a:rPr>
              <a:t>chaiyujin</a:t>
            </a:r>
            <a:r>
              <a:rPr lang="en-US" altLang="ko-KR" sz="1400" dirty="0">
                <a:hlinkClick r:id="rId2"/>
              </a:rPr>
              <a:t>/</a:t>
            </a:r>
            <a:r>
              <a:rPr lang="en-US" altLang="ko-KR" sz="1400" dirty="0" err="1">
                <a:hlinkClick r:id="rId2"/>
              </a:rPr>
              <a:t>dctts-pytorch</a:t>
            </a:r>
            <a:r>
              <a:rPr lang="en-US" altLang="ko-KR" sz="1400" dirty="0">
                <a:hlinkClick r:id="rId2"/>
              </a:rPr>
              <a:t>: The </a:t>
            </a:r>
            <a:r>
              <a:rPr lang="en-US" altLang="ko-KR" sz="1400" dirty="0" err="1">
                <a:hlinkClick r:id="rId2"/>
              </a:rPr>
              <a:t>pytorch</a:t>
            </a:r>
            <a:r>
              <a:rPr lang="en-US" altLang="ko-KR" sz="1400" dirty="0">
                <a:hlinkClick r:id="rId2"/>
              </a:rPr>
              <a:t> implementation of DC-TTS (github.com</a:t>
            </a:r>
            <a:r>
              <a:rPr lang="en-US" altLang="ko-KR" sz="1400" dirty="0" smtClean="0">
                <a:hlinkClick r:id="rId2"/>
              </a:rPr>
              <a:t>)</a:t>
            </a:r>
            <a:endParaRPr lang="en-US" altLang="ko-KR" sz="1400" dirty="0" smtClean="0"/>
          </a:p>
          <a:p>
            <a:pPr marL="0" lvl="1" indent="0">
              <a:buNone/>
            </a:pPr>
            <a:endParaRPr lang="en-US" altLang="ko-KR" sz="1400" dirty="0">
              <a:latin typeface="Arial" pitchFamily="34" charset="0"/>
              <a:cs typeface="Arial" pitchFamily="34" charset="0"/>
            </a:endParaRPr>
          </a:p>
          <a:p>
            <a:pPr marL="0" lvl="1" indent="0">
              <a:buNone/>
            </a:pPr>
            <a:r>
              <a:rPr lang="en-US" altLang="ko-KR" sz="1400" dirty="0" err="1">
                <a:hlinkClick r:id="rId3"/>
              </a:rPr>
              <a:t>Kyubyong</a:t>
            </a:r>
            <a:r>
              <a:rPr lang="en-US" altLang="ko-KR" sz="1400" dirty="0">
                <a:hlinkClick r:id="rId3"/>
              </a:rPr>
              <a:t>/</a:t>
            </a:r>
            <a:r>
              <a:rPr lang="en-US" altLang="ko-KR" sz="1400" dirty="0" err="1">
                <a:hlinkClick r:id="rId3"/>
              </a:rPr>
              <a:t>dc_tts</a:t>
            </a:r>
            <a:r>
              <a:rPr lang="en-US" altLang="ko-KR" sz="1400" dirty="0">
                <a:hlinkClick r:id="rId3"/>
              </a:rPr>
              <a:t>: A </a:t>
            </a:r>
            <a:r>
              <a:rPr lang="en-US" altLang="ko-KR" sz="1400" dirty="0" err="1">
                <a:hlinkClick r:id="rId3"/>
              </a:rPr>
              <a:t>TensorFlow</a:t>
            </a:r>
            <a:r>
              <a:rPr lang="en-US" altLang="ko-KR" sz="1400" dirty="0">
                <a:hlinkClick r:id="rId3"/>
              </a:rPr>
              <a:t> Implementation of DC-TTS: yet another text-to-speech model (github.com</a:t>
            </a:r>
            <a:r>
              <a:rPr lang="en-US" altLang="ko-KR" sz="1400" dirty="0" smtClean="0">
                <a:hlinkClick r:id="rId3"/>
              </a:rPr>
              <a:t>)</a:t>
            </a:r>
            <a:endParaRPr lang="en-US" altLang="ko-KR" sz="1400" dirty="0" smtClean="0"/>
          </a:p>
          <a:p>
            <a:pPr marL="0" lvl="1" indent="0">
              <a:buNone/>
            </a:pPr>
            <a:endParaRPr lang="en-US" altLang="ko-KR" sz="1400" dirty="0">
              <a:latin typeface="Arial" pitchFamily="34" charset="0"/>
              <a:cs typeface="Arial" pitchFamily="34" charset="0"/>
            </a:endParaRPr>
          </a:p>
          <a:p>
            <a:pPr marL="0" lvl="1" indent="0">
              <a:buNone/>
            </a:pPr>
            <a:r>
              <a:rPr lang="ko-KR" altLang="en-US" sz="1400" dirty="0">
                <a:hlinkClick r:id="rId4"/>
              </a:rPr>
              <a:t>윈도우에서 </a:t>
            </a:r>
            <a:r>
              <a:rPr lang="en-US" altLang="ko-KR" sz="1400" dirty="0">
                <a:hlinkClick r:id="rId4"/>
              </a:rPr>
              <a:t>DCTTS (Deep Convolutional TTS) </a:t>
            </a:r>
            <a:r>
              <a:rPr lang="ko-KR" altLang="en-US" sz="1400" dirty="0">
                <a:hlinkClick r:id="rId4"/>
              </a:rPr>
              <a:t>학습하기 </a:t>
            </a:r>
            <a:r>
              <a:rPr lang="en-US" altLang="ko-KR" sz="1400" dirty="0">
                <a:hlinkClick r:id="rId4"/>
              </a:rPr>
              <a:t>(tistory.com</a:t>
            </a:r>
            <a:r>
              <a:rPr lang="en-US" altLang="ko-KR" sz="1400" dirty="0" smtClean="0">
                <a:hlinkClick r:id="rId4"/>
              </a:rPr>
              <a:t>)</a:t>
            </a:r>
            <a:endParaRPr lang="en-US" altLang="ko-KR" sz="1400" dirty="0">
              <a:latin typeface="Arial" pitchFamily="34" charset="0"/>
              <a:cs typeface="Arial" pitchFamily="34" charset="0"/>
            </a:endParaRPr>
          </a:p>
          <a:p>
            <a:pPr marL="0" lvl="1" indent="0">
              <a:buNone/>
            </a:pP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110">
            <a:extLst>
              <a:ext uri="{FF2B5EF4-FFF2-40B4-BE49-F238E27FC236}">
                <a16:creationId xmlns:a16="http://schemas.microsoft.com/office/drawing/2014/main" xmlns="" id="{D519BD50-C580-4623-8810-E04695FA5F45}"/>
              </a:ext>
            </a:extLst>
          </p:cNvPr>
          <p:cNvGrpSpPr/>
          <p:nvPr/>
        </p:nvGrpSpPr>
        <p:grpSpPr>
          <a:xfrm>
            <a:off x="7956376" y="368752"/>
            <a:ext cx="554400" cy="554554"/>
            <a:chOff x="4835382" y="73243"/>
            <a:chExt cx="2920830" cy="3227535"/>
          </a:xfrm>
          <a:solidFill>
            <a:schemeClr val="accent1"/>
          </a:solidFill>
        </p:grpSpPr>
        <p:sp>
          <p:nvSpPr>
            <p:cNvPr id="6" name="Freeform 111">
              <a:extLst>
                <a:ext uri="{FF2B5EF4-FFF2-40B4-BE49-F238E27FC236}">
                  <a16:creationId xmlns:a16="http://schemas.microsoft.com/office/drawing/2014/main" xmlns="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37">
              <a:extLst>
                <a:ext uri="{FF2B5EF4-FFF2-40B4-BE49-F238E27FC236}">
                  <a16:creationId xmlns:a16="http://schemas.microsoft.com/office/drawing/2014/main" xmlns="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42438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Deep Voice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90042" y="6377824"/>
            <a:ext cx="5934613" cy="480176"/>
          </a:xfrm>
        </p:spPr>
        <p:txBody>
          <a:bodyPr/>
          <a:lstStyle/>
          <a:p>
            <a:pPr lvl="0"/>
            <a:r>
              <a:rPr lang="en-US" altLang="ko-KR" dirty="0" smtClean="0">
                <a:hlinkClick r:id="rId2"/>
              </a:rPr>
              <a:t>Baidu </a:t>
            </a:r>
            <a:r>
              <a:rPr lang="en-US" altLang="ko-KR" dirty="0">
                <a:hlinkClick r:id="rId2"/>
              </a:rPr>
              <a:t>Deep Voice: Part </a:t>
            </a:r>
            <a:r>
              <a:rPr lang="en-US" altLang="ko-KR" dirty="0" smtClean="0">
                <a:hlinkClick r:id="rId2"/>
              </a:rPr>
              <a:t>1</a:t>
            </a:r>
            <a:r>
              <a:rPr lang="en-US" altLang="ko-KR" dirty="0" smtClean="0"/>
              <a:t> </a:t>
            </a:r>
            <a:r>
              <a:rPr lang="en-US" altLang="ko-KR" dirty="0" smtClean="0">
                <a:hlinkClick r:id="rId3"/>
              </a:rPr>
              <a:t>Baidu </a:t>
            </a:r>
            <a:r>
              <a:rPr lang="en-US" altLang="ko-KR" dirty="0">
                <a:hlinkClick r:id="rId3"/>
              </a:rPr>
              <a:t>Deep Voice: Part </a:t>
            </a:r>
            <a:r>
              <a:rPr lang="en-US" altLang="ko-KR" dirty="0" smtClean="0">
                <a:hlinkClick r:id="rId3"/>
              </a:rPr>
              <a:t>2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78200"/>
            <a:ext cx="554400" cy="554400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50" y="1196752"/>
            <a:ext cx="6449326" cy="1724266"/>
          </a:xfr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467544" y="2996952"/>
            <a:ext cx="8229600" cy="3384376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다른 </a:t>
            </a:r>
            <a:r>
              <a:rPr lang="ko-KR" altLang="en-US" dirty="0" err="1" smtClean="0"/>
              <a:t>데이터셋에</a:t>
            </a:r>
            <a:r>
              <a:rPr lang="ko-KR" altLang="en-US" dirty="0" smtClean="0"/>
              <a:t> 적용하기 쉬움</a:t>
            </a:r>
            <a:endParaRPr lang="en-US" altLang="ko-KR" dirty="0" smtClean="0"/>
          </a:p>
          <a:p>
            <a:r>
              <a:rPr lang="en-US" altLang="ko-KR" dirty="0" err="1" smtClean="0"/>
              <a:t>WaveNet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400</a:t>
            </a:r>
            <a:r>
              <a:rPr lang="ko-KR" altLang="en-US" dirty="0" smtClean="0"/>
              <a:t>배 이상 빠름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>
                <a:hlinkClick r:id="rId6"/>
              </a:rPr>
              <a:t>Text to Speech </a:t>
            </a:r>
            <a:r>
              <a:rPr lang="ko-KR" altLang="en-US" dirty="0" err="1">
                <a:hlinkClick r:id="rId6"/>
              </a:rPr>
              <a:t>딥보이스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3 </a:t>
            </a:r>
            <a:r>
              <a:rPr lang="ko-KR" altLang="en-US" dirty="0" err="1">
                <a:hlinkClick r:id="rId6"/>
              </a:rPr>
              <a:t>돌려만보기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- Deep Voice 3 (</a:t>
            </a:r>
            <a:r>
              <a:rPr lang="en-US" altLang="ko-KR" dirty="0" err="1">
                <a:hlinkClick r:id="rId6"/>
              </a:rPr>
              <a:t>Pytorch</a:t>
            </a:r>
            <a:r>
              <a:rPr lang="en-US" altLang="ko-KR" dirty="0">
                <a:hlinkClick r:id="rId6"/>
              </a:rPr>
              <a:t>) (tistory.com)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deep voice</a:t>
            </a:r>
            <a:r>
              <a:rPr lang="ko-KR" altLang="en-US" dirty="0">
                <a:hlinkClick r:id="rId7"/>
              </a:rPr>
              <a:t>를 이용한 </a:t>
            </a:r>
            <a:r>
              <a:rPr lang="en-US" altLang="ko-KR" dirty="0">
                <a:hlinkClick r:id="rId7"/>
              </a:rPr>
              <a:t>TTS(Text-To-Speech) </a:t>
            </a:r>
            <a:r>
              <a:rPr lang="ko-KR" altLang="en-US" dirty="0">
                <a:hlinkClick r:id="rId7"/>
              </a:rPr>
              <a:t>구현하기 </a:t>
            </a:r>
            <a:r>
              <a:rPr lang="en-US" altLang="ko-KR" dirty="0">
                <a:hlinkClick r:id="rId7"/>
              </a:rPr>
              <a:t>_ </a:t>
            </a:r>
            <a:r>
              <a:rPr lang="ko-KR" altLang="en-US" dirty="0">
                <a:hlinkClick r:id="rId7"/>
              </a:rPr>
              <a:t>김앵커 한마디 학습 </a:t>
            </a:r>
            <a:r>
              <a:rPr lang="en-US" altLang="ko-KR" dirty="0">
                <a:hlinkClick r:id="rId7"/>
              </a:rPr>
              <a:t>- Easy is Perfect (melonicedlatte.com</a:t>
            </a:r>
            <a:r>
              <a:rPr lang="en-US" altLang="ko-KR" dirty="0" smtClean="0">
                <a:hlinkClick r:id="rId7"/>
              </a:rPr>
              <a:t>)</a:t>
            </a:r>
            <a:endParaRPr lang="en-US" altLang="ko-KR" dirty="0" smtClean="0"/>
          </a:p>
          <a:p>
            <a:r>
              <a:rPr lang="ko-KR" altLang="en-US" dirty="0">
                <a:hlinkClick r:id="rId8"/>
              </a:rPr>
              <a:t>인공지능 </a:t>
            </a:r>
            <a:r>
              <a:rPr lang="en-US" altLang="ko-KR" dirty="0">
                <a:hlinkClick r:id="rId8"/>
              </a:rPr>
              <a:t>deep voice</a:t>
            </a:r>
            <a:r>
              <a:rPr lang="ko-KR" altLang="en-US" dirty="0">
                <a:hlinkClick r:id="rId8"/>
              </a:rPr>
              <a:t>를 이용한 </a:t>
            </a:r>
            <a:r>
              <a:rPr lang="en-US" altLang="ko-KR" dirty="0">
                <a:hlinkClick r:id="rId8"/>
              </a:rPr>
              <a:t>TTS(</a:t>
            </a:r>
            <a:r>
              <a:rPr lang="ko-KR" altLang="en-US" dirty="0">
                <a:hlinkClick r:id="rId8"/>
              </a:rPr>
              <a:t>음성합성</a:t>
            </a:r>
            <a:r>
              <a:rPr lang="en-US" altLang="ko-KR" dirty="0">
                <a:hlinkClick r:id="rId8"/>
              </a:rPr>
              <a:t>) </a:t>
            </a:r>
            <a:r>
              <a:rPr lang="ko-KR" altLang="en-US" dirty="0">
                <a:hlinkClick r:id="rId8"/>
              </a:rPr>
              <a:t>구현하기 </a:t>
            </a:r>
            <a:r>
              <a:rPr lang="en-US" altLang="ko-KR" dirty="0">
                <a:hlinkClick r:id="rId8"/>
              </a:rPr>
              <a:t>_ </a:t>
            </a:r>
            <a:r>
              <a:rPr lang="ko-KR" altLang="en-US" dirty="0">
                <a:hlinkClick r:id="rId8"/>
              </a:rPr>
              <a:t>손석희 앵커 </a:t>
            </a:r>
            <a:r>
              <a:rPr lang="en-US" altLang="ko-KR" dirty="0">
                <a:hlinkClick r:id="rId8"/>
              </a:rPr>
              <a:t>- Easy is Perfect (melonicedlatte.com</a:t>
            </a:r>
            <a:r>
              <a:rPr lang="en-US" altLang="ko-KR" dirty="0" smtClean="0">
                <a:hlinkClick r:id="rId8"/>
              </a:rPr>
              <a:t>)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hlinkClick r:id="rId9"/>
              </a:rPr>
              <a:t>r9y9/deepvoice3_pytorch: (</a:t>
            </a:r>
            <a:r>
              <a:rPr lang="en-US" altLang="ko-KR" dirty="0">
                <a:hlinkClick r:id="rId9"/>
              </a:rPr>
              <a:t>github.com</a:t>
            </a:r>
            <a:r>
              <a:rPr lang="en-US" altLang="ko-KR" dirty="0" smtClean="0">
                <a:hlinkClick r:id="rId9"/>
              </a:rPr>
              <a:t>)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10"/>
              </a:rPr>
              <a:t>hash2430/dv3_world: Deep voice 3 + WORLD vocoder. (github.com)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798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Etc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67544" y="1412776"/>
            <a:ext cx="8229600" cy="2520280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페이스북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음향 음성 오디오 언어 처리 그룹 </a:t>
            </a:r>
            <a:r>
              <a:rPr lang="en-US" altLang="ko-KR" dirty="0" smtClean="0"/>
              <a:t>Soundly</a:t>
            </a:r>
          </a:p>
          <a:p>
            <a:r>
              <a:rPr lang="ko-KR" altLang="en-US" dirty="0">
                <a:hlinkClick r:id="rId2"/>
              </a:rPr>
              <a:t>음향 음성 오디오 언어 처리 그룹 </a:t>
            </a:r>
            <a:r>
              <a:rPr lang="en-US" altLang="ko-KR" dirty="0">
                <a:hlinkClick r:id="rId2"/>
              </a:rPr>
              <a:t>Soundly | Facebook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다양한 </a:t>
            </a:r>
            <a:r>
              <a:rPr lang="en-US" altLang="ko-KR" dirty="0" err="1" smtClean="0"/>
              <a:t>tts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관련 </a:t>
            </a:r>
            <a:r>
              <a:rPr lang="en-US" altLang="ko-KR" dirty="0" err="1" smtClean="0"/>
              <a:t>github</a:t>
            </a:r>
            <a:endParaRPr lang="en-US" altLang="ko-KR" dirty="0" smtClean="0"/>
          </a:p>
          <a:p>
            <a:r>
              <a:rPr lang="ko-KR" altLang="en-US" dirty="0">
                <a:hlinkClick r:id="rId3"/>
              </a:rPr>
              <a:t>한국 </a:t>
            </a:r>
            <a:r>
              <a:rPr lang="ko-KR" altLang="en-US" dirty="0" err="1">
                <a:hlinkClick r:id="rId3"/>
              </a:rPr>
              <a:t>오픈소스</a:t>
            </a:r>
            <a:r>
              <a:rPr lang="ko-KR" altLang="en-US" dirty="0">
                <a:hlinkClick r:id="rId3"/>
              </a:rPr>
              <a:t> 개발자 커뮤니티 </a:t>
            </a:r>
            <a:r>
              <a:rPr lang="en-US" altLang="ko-KR" dirty="0">
                <a:hlinkClick r:id="rId3"/>
              </a:rPr>
              <a:t>- </a:t>
            </a:r>
            <a:r>
              <a:rPr lang="en-US" altLang="ko-KR" dirty="0" smtClean="0">
                <a:hlinkClick r:id="rId3"/>
              </a:rPr>
              <a:t>ranked.in</a:t>
            </a:r>
            <a:endParaRPr lang="en-US" altLang="ko-KR" dirty="0" smtClean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ko-KR" altLang="en-US" dirty="0" err="1" smtClean="0"/>
              <a:t>딥</a:t>
            </a:r>
            <a:r>
              <a:rPr lang="ko-KR" altLang="en-US" dirty="0" smtClean="0"/>
              <a:t> 러닝을 이용한 자연어 처리 입문</a:t>
            </a:r>
            <a:endParaRPr lang="en-US" altLang="ko-KR" dirty="0" smtClean="0"/>
          </a:p>
          <a:p>
            <a:r>
              <a:rPr lang="ko-KR" altLang="en-US" dirty="0" err="1">
                <a:hlinkClick r:id="rId4"/>
              </a:rPr>
              <a:t>딥</a:t>
            </a:r>
            <a:r>
              <a:rPr lang="ko-KR" altLang="en-US" dirty="0">
                <a:hlinkClick r:id="rId4"/>
              </a:rPr>
              <a:t> 러닝을 이용한 자연어 처리 입문 </a:t>
            </a:r>
            <a:r>
              <a:rPr lang="en-US" altLang="ko-KR" dirty="0" smtClean="0">
                <a:hlinkClick r:id="rId4"/>
              </a:rPr>
              <a:t>– </a:t>
            </a:r>
            <a:r>
              <a:rPr lang="en-US" altLang="ko-KR" dirty="0" err="1" smtClean="0">
                <a:hlinkClick r:id="rId4"/>
              </a:rPr>
              <a:t>WikiDocs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>
                <a:hlinkClick r:id="rId5"/>
              </a:rPr>
              <a:t>인프런</a:t>
            </a:r>
            <a:r>
              <a:rPr lang="ko-KR" altLang="en-US" dirty="0">
                <a:hlinkClick r:id="rId5"/>
              </a:rPr>
              <a:t> </a:t>
            </a:r>
            <a:r>
              <a:rPr lang="en-US" altLang="ko-KR" dirty="0">
                <a:hlinkClick r:id="rId5"/>
              </a:rPr>
              <a:t>- iOS/Android </a:t>
            </a:r>
            <a:r>
              <a:rPr lang="ko-KR" altLang="en-US" dirty="0" err="1">
                <a:hlinkClick r:id="rId5"/>
              </a:rPr>
              <a:t>앱</a:t>
            </a:r>
            <a:r>
              <a:rPr lang="ko-KR" altLang="en-US" dirty="0">
                <a:hlinkClick r:id="rId5"/>
              </a:rPr>
              <a:t> 개발을 위한 실전 </a:t>
            </a:r>
            <a:r>
              <a:rPr lang="en-US" altLang="ko-KR" dirty="0">
                <a:hlinkClick r:id="rId5"/>
              </a:rPr>
              <a:t>React Native - Basic (inflearn.com)</a:t>
            </a:r>
            <a:endParaRPr lang="en-US" altLang="ko-KR" dirty="0" smtClean="0"/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68752"/>
            <a:ext cx="554400" cy="55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877272"/>
            <a:ext cx="2045267" cy="332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717032"/>
            <a:ext cx="6522200" cy="20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9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리액트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네이티브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68752"/>
            <a:ext cx="554400" cy="55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62326"/>
            <a:ext cx="3052051" cy="1944216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18310"/>
            <a:ext cx="4479904" cy="2138682"/>
          </a:xfrm>
        </p:spPr>
      </p:pic>
      <p:sp>
        <p:nvSpPr>
          <p:cNvPr id="9" name="Content Placeholder 6"/>
          <p:cNvSpPr>
            <a:spLocks noGrp="1"/>
          </p:cNvSpPr>
          <p:nvPr>
            <p:ph idx="10"/>
          </p:nvPr>
        </p:nvSpPr>
        <p:spPr>
          <a:xfrm>
            <a:off x="287897" y="5096670"/>
            <a:ext cx="8229600" cy="1572690"/>
          </a:xfrm>
        </p:spPr>
        <p:txBody>
          <a:bodyPr/>
          <a:lstStyle/>
          <a:p>
            <a:r>
              <a:rPr lang="ko-KR" altLang="en-US" dirty="0" err="1" smtClean="0">
                <a:latin typeface="Arial" pitchFamily="34" charset="0"/>
                <a:cs typeface="Arial" pitchFamily="34" charset="0"/>
              </a:rPr>
              <a:t>노마드</a:t>
            </a:r>
            <a:r>
              <a:rPr lang="ko-KR" alt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dirty="0" err="1" smtClean="0">
                <a:latin typeface="Arial" pitchFamily="34" charset="0"/>
                <a:cs typeface="Arial" pitchFamily="34" charset="0"/>
              </a:rPr>
              <a:t>코더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hlinkClick r:id="rId5"/>
              </a:rPr>
              <a:t>[</a:t>
            </a:r>
            <a:r>
              <a:rPr lang="ko-KR" altLang="en-US" dirty="0">
                <a:hlinkClick r:id="rId5"/>
              </a:rPr>
              <a:t>멤버십</a:t>
            </a:r>
            <a:r>
              <a:rPr lang="en-US" altLang="ko-KR" dirty="0">
                <a:hlinkClick r:id="rId5"/>
              </a:rPr>
              <a:t>] </a:t>
            </a:r>
            <a:r>
              <a:rPr lang="ko-KR" altLang="en-US" dirty="0">
                <a:hlinkClick r:id="rId5"/>
              </a:rPr>
              <a:t>초보를 위한 </a:t>
            </a:r>
            <a:r>
              <a:rPr lang="en-US" altLang="ko-KR" dirty="0">
                <a:hlinkClick r:id="rId5"/>
              </a:rPr>
              <a:t>React Native - </a:t>
            </a:r>
            <a:r>
              <a:rPr lang="ko-KR" altLang="en-US" dirty="0" err="1">
                <a:hlinkClick r:id="rId5"/>
              </a:rPr>
              <a:t>노마드</a:t>
            </a:r>
            <a:r>
              <a:rPr lang="ko-KR" altLang="en-US" dirty="0">
                <a:hlinkClick r:id="rId5"/>
              </a:rPr>
              <a:t> </a:t>
            </a:r>
            <a:r>
              <a:rPr lang="ko-KR" altLang="en-US" dirty="0" err="1">
                <a:hlinkClick r:id="rId5"/>
              </a:rPr>
              <a:t>코더</a:t>
            </a:r>
            <a:r>
              <a:rPr lang="ko-KR" altLang="en-US" dirty="0">
                <a:hlinkClick r:id="rId5"/>
              </a:rPr>
              <a:t> </a:t>
            </a:r>
            <a:r>
              <a:rPr lang="en-US" altLang="ko-KR" dirty="0">
                <a:hlinkClick r:id="rId5"/>
              </a:rPr>
              <a:t>Nomad </a:t>
            </a:r>
            <a:r>
              <a:rPr lang="en-US" altLang="ko-KR" dirty="0" smtClean="0">
                <a:hlinkClick r:id="rId5"/>
              </a:rPr>
              <a:t>Coders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60985"/>
            <a:ext cx="7884368" cy="173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JS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68752"/>
            <a:ext cx="554400" cy="55440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70" y="1311355"/>
            <a:ext cx="2248214" cy="2981741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78066"/>
            <a:ext cx="4610744" cy="2648320"/>
          </a:xfrm>
          <a:prstGeom prst="rect">
            <a:avLst/>
          </a:prstGeom>
        </p:spPr>
      </p:pic>
      <p:sp>
        <p:nvSpPr>
          <p:cNvPr id="12" name="Content Placeholder 6"/>
          <p:cNvSpPr>
            <a:spLocks noGrp="1"/>
          </p:cNvSpPr>
          <p:nvPr>
            <p:ph idx="10"/>
          </p:nvPr>
        </p:nvSpPr>
        <p:spPr>
          <a:xfrm>
            <a:off x="287897" y="4592614"/>
            <a:ext cx="8229600" cy="1572690"/>
          </a:xfrm>
        </p:spPr>
        <p:txBody>
          <a:bodyPr/>
          <a:lstStyle/>
          <a:p>
            <a:r>
              <a:rPr lang="ko-KR" altLang="en-US" dirty="0" err="1" smtClean="0">
                <a:hlinkClick r:id="rId5"/>
              </a:rPr>
              <a:t>인프런</a:t>
            </a:r>
            <a:r>
              <a:rPr lang="ko-KR" altLang="en-US" dirty="0" smtClean="0">
                <a:hlinkClick r:id="rId5"/>
              </a:rPr>
              <a:t> </a:t>
            </a:r>
            <a:r>
              <a:rPr lang="en-US" altLang="ko-KR" dirty="0">
                <a:hlinkClick r:id="rId5"/>
              </a:rPr>
              <a:t>- Node.js (</a:t>
            </a:r>
            <a:r>
              <a:rPr lang="ko-KR" altLang="en-US" dirty="0" err="1">
                <a:hlinkClick r:id="rId5"/>
              </a:rPr>
              <a:t>노드제이에스</a:t>
            </a:r>
            <a:r>
              <a:rPr lang="en-US" altLang="ko-KR" dirty="0">
                <a:hlinkClick r:id="rId5"/>
              </a:rPr>
              <a:t>) </a:t>
            </a:r>
            <a:r>
              <a:rPr lang="ko-KR" altLang="en-US" dirty="0">
                <a:hlinkClick r:id="rId5"/>
              </a:rPr>
              <a:t>강좌 </a:t>
            </a:r>
            <a:r>
              <a:rPr lang="en-US" altLang="ko-KR" dirty="0">
                <a:hlinkClick r:id="rId5"/>
              </a:rPr>
              <a:t>(inflearn.com</a:t>
            </a:r>
            <a:r>
              <a:rPr lang="en-US" altLang="ko-KR" dirty="0" smtClean="0">
                <a:hlinkClick r:id="rId5"/>
              </a:rPr>
              <a:t>)</a:t>
            </a:r>
            <a:endParaRPr lang="en-US" altLang="ko-KR" dirty="0" smtClean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ko-KR" altLang="en-US" dirty="0" err="1">
                <a:hlinkClick r:id="rId6"/>
              </a:rPr>
              <a:t>인프런</a:t>
            </a:r>
            <a:r>
              <a:rPr lang="ko-KR" altLang="en-US" dirty="0">
                <a:hlinkClick r:id="rId6"/>
              </a:rPr>
              <a:t> </a:t>
            </a:r>
            <a:r>
              <a:rPr lang="en-US" altLang="ko-KR" dirty="0">
                <a:hlinkClick r:id="rId6"/>
              </a:rPr>
              <a:t>- [</a:t>
            </a:r>
            <a:r>
              <a:rPr lang="ko-KR" altLang="en-US" dirty="0" err="1">
                <a:hlinkClick r:id="rId6"/>
              </a:rPr>
              <a:t>리뉴얼</a:t>
            </a:r>
            <a:r>
              <a:rPr lang="en-US" altLang="ko-KR" dirty="0">
                <a:hlinkClick r:id="rId6"/>
              </a:rPr>
              <a:t>] Node.js </a:t>
            </a:r>
            <a:r>
              <a:rPr lang="ko-KR" altLang="en-US" dirty="0">
                <a:hlinkClick r:id="rId6"/>
              </a:rPr>
              <a:t>교과서 </a:t>
            </a:r>
            <a:r>
              <a:rPr lang="en-US" altLang="ko-KR" dirty="0">
                <a:hlinkClick r:id="rId6"/>
              </a:rPr>
              <a:t>- </a:t>
            </a:r>
            <a:r>
              <a:rPr lang="ko-KR" altLang="en-US" dirty="0">
                <a:hlinkClick r:id="rId6"/>
              </a:rPr>
              <a:t>기본부터 프로젝트 실습까지 </a:t>
            </a:r>
            <a:r>
              <a:rPr lang="en-US" altLang="ko-KR" dirty="0">
                <a:hlinkClick r:id="rId6"/>
              </a:rPr>
              <a:t>(inflearn.com</a:t>
            </a:r>
            <a:r>
              <a:rPr lang="en-US" altLang="ko-KR" dirty="0" smtClean="0">
                <a:hlinkClick r:id="rId6"/>
              </a:rPr>
              <a:t>)</a:t>
            </a:r>
            <a:endParaRPr lang="en-US" altLang="ko-KR" dirty="0" smtClean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ko-KR" altLang="en-US" dirty="0" err="1">
                <a:hlinkClick r:id="rId7"/>
              </a:rPr>
              <a:t>인프런</a:t>
            </a:r>
            <a:r>
              <a:rPr lang="ko-KR" altLang="en-US" dirty="0">
                <a:hlinkClick r:id="rId7"/>
              </a:rPr>
              <a:t> </a:t>
            </a:r>
            <a:r>
              <a:rPr lang="en-US" altLang="ko-KR" dirty="0">
                <a:hlinkClick r:id="rId7"/>
              </a:rPr>
              <a:t>- [</a:t>
            </a:r>
            <a:r>
              <a:rPr lang="en-US" altLang="ko-KR" dirty="0" err="1">
                <a:hlinkClick r:id="rId7"/>
              </a:rPr>
              <a:t>nodejs</a:t>
            </a:r>
            <a:r>
              <a:rPr lang="en-US" altLang="ko-KR" dirty="0">
                <a:hlinkClick r:id="rId7"/>
              </a:rPr>
              <a:t> </a:t>
            </a:r>
            <a:r>
              <a:rPr lang="ko-KR" altLang="en-US" dirty="0">
                <a:hlinkClick r:id="rId7"/>
              </a:rPr>
              <a:t>강좌</a:t>
            </a:r>
            <a:r>
              <a:rPr lang="en-US" altLang="ko-KR" dirty="0">
                <a:hlinkClick r:id="rId7"/>
              </a:rPr>
              <a:t>] Node.js </a:t>
            </a:r>
            <a:r>
              <a:rPr lang="ko-KR" altLang="en-US" dirty="0">
                <a:hlinkClick r:id="rId7"/>
              </a:rPr>
              <a:t>를 이용해 </a:t>
            </a:r>
            <a:r>
              <a:rPr lang="ko-KR" altLang="en-US" dirty="0" err="1">
                <a:hlinkClick r:id="rId7"/>
              </a:rPr>
              <a:t>웹애플리케이션</a:t>
            </a:r>
            <a:r>
              <a:rPr lang="ko-KR" altLang="en-US" dirty="0">
                <a:hlinkClick r:id="rId7"/>
              </a:rPr>
              <a:t> 만들기 </a:t>
            </a:r>
            <a:r>
              <a:rPr lang="en-US" altLang="ko-KR" dirty="0">
                <a:hlinkClick r:id="rId7"/>
              </a:rPr>
              <a:t>(inflearn.com)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7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끝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060848"/>
            <a:ext cx="4572000" cy="3429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56720"/>
            <a:ext cx="554400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카카오 </a:t>
            </a:r>
            <a:r>
              <a:rPr lang="en-US" altLang="ko-KR" dirty="0" smtClean="0"/>
              <a:t>Speech API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86" y="372765"/>
            <a:ext cx="554462" cy="554462"/>
          </a:xfrm>
          <a:prstGeom prst="rect">
            <a:avLst/>
          </a:prstGeom>
        </p:spPr>
      </p:pic>
      <p:pic>
        <p:nvPicPr>
          <p:cNvPr id="12" name="내용 개체 틀 1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1"/>
            <a:ext cx="6336704" cy="5122375"/>
          </a:xfrm>
        </p:spPr>
      </p:pic>
      <p:sp>
        <p:nvSpPr>
          <p:cNvPr id="13" name="모서리가 둥근 직사각형 12"/>
          <p:cNvSpPr/>
          <p:nvPr/>
        </p:nvSpPr>
        <p:spPr>
          <a:xfrm>
            <a:off x="2123728" y="5941116"/>
            <a:ext cx="194421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Content Placeholder 6"/>
          <p:cNvSpPr>
            <a:spLocks noGrp="1"/>
          </p:cNvSpPr>
          <p:nvPr>
            <p:ph idx="10"/>
          </p:nvPr>
        </p:nvSpPr>
        <p:spPr>
          <a:xfrm>
            <a:off x="2123728" y="5581076"/>
            <a:ext cx="2376264" cy="360040"/>
          </a:xfrm>
        </p:spPr>
        <p:txBody>
          <a:bodyPr/>
          <a:lstStyle/>
          <a:p>
            <a:pPr algn="ctr"/>
            <a:r>
              <a:rPr lang="ko-KR" altLang="en-US" b="1" i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총 </a:t>
            </a:r>
            <a:r>
              <a:rPr lang="en-US" altLang="ko-KR" b="1" i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b="1" i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개의 목소리 유형</a:t>
            </a:r>
            <a:endParaRPr lang="ko-KR" altLang="en-US" b="1" i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1520" y="3196648"/>
            <a:ext cx="374441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508104" y="202085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err="1">
                <a:hlinkClick r:id="rId4"/>
              </a:rPr>
              <a:t>Kakao</a:t>
            </a:r>
            <a:r>
              <a:rPr lang="en-US" altLang="ko-KR" i="1" dirty="0">
                <a:hlinkClick r:id="rId4"/>
              </a:rPr>
              <a:t> Developers</a:t>
            </a:r>
            <a:endParaRPr lang="ko-KR" altLang="en-US" i="1" dirty="0"/>
          </a:p>
        </p:txBody>
      </p:sp>
      <p:cxnSp>
        <p:nvCxnSpPr>
          <p:cNvPr id="19" name="직선 화살표 연결선 18"/>
          <p:cNvCxnSpPr>
            <a:endCxn id="17" idx="1"/>
          </p:cNvCxnSpPr>
          <p:nvPr/>
        </p:nvCxnSpPr>
        <p:spPr>
          <a:xfrm>
            <a:off x="4932040" y="2205516"/>
            <a:ext cx="576064" cy="0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1"/>
          <p:cNvSpPr>
            <a:spLocks noGrp="1"/>
          </p:cNvSpPr>
          <p:nvPr>
            <p:ph idx="1"/>
          </p:nvPr>
        </p:nvSpPr>
        <p:spPr>
          <a:xfrm>
            <a:off x="4679504" y="6397352"/>
            <a:ext cx="4464496" cy="460648"/>
          </a:xfrm>
        </p:spPr>
        <p:txBody>
          <a:bodyPr/>
          <a:lstStyle/>
          <a:p>
            <a:pPr lvl="0"/>
            <a:r>
              <a:rPr lang="ko-KR" altLang="en-US" dirty="0">
                <a:hlinkClick r:id="rId5"/>
              </a:rPr>
              <a:t>카카오</a:t>
            </a:r>
            <a:r>
              <a:rPr lang="en-US" altLang="ko-KR" dirty="0" err="1">
                <a:hlinkClick r:id="rId5"/>
              </a:rPr>
              <a:t>i</a:t>
            </a:r>
            <a:r>
              <a:rPr lang="en-US" altLang="ko-KR" dirty="0">
                <a:hlinkClick r:id="rId5"/>
              </a:rPr>
              <a:t> – </a:t>
            </a:r>
            <a:r>
              <a:rPr lang="ko-KR" altLang="en-US" dirty="0">
                <a:hlinkClick r:id="rId5"/>
              </a:rPr>
              <a:t>서비스제휴 </a:t>
            </a:r>
            <a:r>
              <a:rPr lang="en-US" altLang="ko-KR" dirty="0">
                <a:hlinkClick r:id="rId5"/>
              </a:rPr>
              <a:t>| </a:t>
            </a:r>
            <a:r>
              <a:rPr lang="en-US" altLang="ko-KR" dirty="0" err="1">
                <a:hlinkClick r:id="rId5"/>
              </a:rPr>
              <a:t>kakao</a:t>
            </a:r>
            <a:r>
              <a:rPr lang="ko-KR" altLang="en-US" dirty="0">
                <a:hlinkClick r:id="rId5"/>
              </a:rPr>
              <a:t>제휴안내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1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카카오 </a:t>
            </a:r>
            <a:r>
              <a:rPr lang="en-US" altLang="ko-KR" dirty="0" smtClean="0"/>
              <a:t>Speech API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86" y="372765"/>
            <a:ext cx="554462" cy="554462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8"/>
            <a:ext cx="6453792" cy="4266970"/>
          </a:xfrm>
        </p:spPr>
      </p:pic>
      <p:sp>
        <p:nvSpPr>
          <p:cNvPr id="14" name="모서리가 둥근 직사각형 13"/>
          <p:cNvSpPr/>
          <p:nvPr/>
        </p:nvSpPr>
        <p:spPr>
          <a:xfrm>
            <a:off x="2292236" y="2861100"/>
            <a:ext cx="38082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725144"/>
            <a:ext cx="520726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lawa\Desktop\app+icon\na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52" y="377087"/>
            <a:ext cx="554400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네이</a:t>
            </a:r>
            <a:r>
              <a:rPr lang="ko-KR" altLang="en-US" dirty="0" err="1"/>
              <a:t>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Clova</a:t>
            </a:r>
            <a:r>
              <a:rPr lang="en-US" altLang="ko-KR" dirty="0" smtClean="0"/>
              <a:t> voice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8"/>
          <a:stretch/>
        </p:blipFill>
        <p:spPr>
          <a:xfrm>
            <a:off x="871752" y="1196752"/>
            <a:ext cx="7416824" cy="2665642"/>
          </a:xfrm>
        </p:spPr>
      </p:pic>
      <p:sp>
        <p:nvSpPr>
          <p:cNvPr id="16" name="모서리가 둥근 직사각형 15"/>
          <p:cNvSpPr/>
          <p:nvPr/>
        </p:nvSpPr>
        <p:spPr>
          <a:xfrm>
            <a:off x="3475812" y="3097525"/>
            <a:ext cx="952172" cy="178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Content Placeholder 6"/>
          <p:cNvSpPr>
            <a:spLocks noGrp="1"/>
          </p:cNvSpPr>
          <p:nvPr>
            <p:ph idx="10"/>
          </p:nvPr>
        </p:nvSpPr>
        <p:spPr>
          <a:xfrm>
            <a:off x="374848" y="5605568"/>
            <a:ext cx="6645424" cy="1080120"/>
          </a:xfrm>
        </p:spPr>
        <p:txBody>
          <a:bodyPr/>
          <a:lstStyle/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dirty="0" err="1"/>
              <a:t>Clova</a:t>
            </a:r>
            <a:r>
              <a:rPr lang="en-US" altLang="ko-KR" dirty="0"/>
              <a:t> voice API </a:t>
            </a:r>
            <a:r>
              <a:rPr lang="ko-KR" altLang="en-US" dirty="0"/>
              <a:t>참조서</a:t>
            </a:r>
            <a:endParaRPr lang="en-US" altLang="ko-KR" dirty="0"/>
          </a:p>
          <a:p>
            <a:pPr marL="685800" lvl="2" indent="0">
              <a:buNone/>
            </a:pPr>
            <a:r>
              <a:rPr lang="en-US" altLang="ko-KR" sz="1200" dirty="0">
                <a:hlinkClick r:id="rId5"/>
              </a:rPr>
              <a:t>CLOVA Premium Voice (CPV) - API </a:t>
            </a:r>
            <a:r>
              <a:rPr lang="ko-KR" altLang="en-US" sz="1200" dirty="0">
                <a:hlinkClick r:id="rId5"/>
              </a:rPr>
              <a:t>참조서 </a:t>
            </a:r>
            <a:r>
              <a:rPr lang="en-US" altLang="ko-KR" sz="1200" dirty="0">
                <a:hlinkClick r:id="rId5"/>
              </a:rPr>
              <a:t>(ncloud.com</a:t>
            </a:r>
            <a:r>
              <a:rPr lang="en-US" altLang="ko-KR" sz="1200" dirty="0" smtClean="0">
                <a:hlinkClick r:id="rId5"/>
              </a:rPr>
              <a:t>)</a:t>
            </a:r>
            <a:endParaRPr lang="en-US" altLang="ko-KR" sz="1200" dirty="0" smtClean="0"/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Clova</a:t>
            </a:r>
            <a:r>
              <a:rPr lang="en-US" altLang="ko-KR" dirty="0" smtClean="0"/>
              <a:t> API </a:t>
            </a:r>
            <a:r>
              <a:rPr lang="ko-KR" altLang="en-US" dirty="0" smtClean="0"/>
              <a:t>활용 온라인 무료 교육</a:t>
            </a:r>
            <a:endParaRPr lang="en-US" altLang="ko-KR" dirty="0" smtClean="0"/>
          </a:p>
          <a:p>
            <a:pPr lvl="1" indent="0">
              <a:buNone/>
            </a:pPr>
            <a:r>
              <a:rPr lang="en-US" altLang="ko-KR" sz="1200" dirty="0">
                <a:hlinkClick r:id="rId6"/>
              </a:rPr>
              <a:t>https://youtu.be/-</a:t>
            </a:r>
            <a:r>
              <a:rPr lang="en-US" altLang="ko-KR" sz="1200" dirty="0" smtClean="0">
                <a:hlinkClick r:id="rId6"/>
              </a:rPr>
              <a:t>ifXyhZbi60</a:t>
            </a:r>
            <a:endParaRPr lang="en-US" altLang="ko-KR" sz="12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68" y="3876057"/>
            <a:ext cx="7416000" cy="1685178"/>
          </a:xfrm>
          <a:prstGeom prst="rect">
            <a:avLst/>
          </a:prstGeom>
        </p:spPr>
      </p:pic>
      <p:sp>
        <p:nvSpPr>
          <p:cNvPr id="8" name="Content Placeholder 11"/>
          <p:cNvSpPr>
            <a:spLocks noGrp="1"/>
          </p:cNvSpPr>
          <p:nvPr>
            <p:ph idx="1"/>
          </p:nvPr>
        </p:nvSpPr>
        <p:spPr>
          <a:xfrm>
            <a:off x="3995936" y="6397352"/>
            <a:ext cx="5184576" cy="460648"/>
          </a:xfrm>
        </p:spPr>
        <p:txBody>
          <a:bodyPr/>
          <a:lstStyle/>
          <a:p>
            <a:pPr lvl="0"/>
            <a:r>
              <a:rPr lang="en-US" altLang="ko-KR" dirty="0">
                <a:hlinkClick r:id="rId8"/>
              </a:rPr>
              <a:t>CLOVA Voice - NAVER CLOUD </a:t>
            </a:r>
            <a:r>
              <a:rPr lang="en-US" altLang="ko-KR" dirty="0" smtClean="0">
                <a:hlinkClick r:id="rId8"/>
              </a:rPr>
              <a:t>PLATFORM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AI Cloud </a:t>
            </a:r>
            <a:r>
              <a:rPr lang="ko-KR" altLang="en-US" dirty="0" smtClean="0"/>
              <a:t>음성 합성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164" y="436323"/>
            <a:ext cx="1309236" cy="460657"/>
          </a:xfrm>
          <a:prstGeom prst="rect">
            <a:avLst/>
          </a:prstGeom>
        </p:spPr>
      </p:pic>
      <p:pic>
        <p:nvPicPr>
          <p:cNvPr id="10" name="내용 개체 틀 9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68404"/>
            <a:ext cx="3123936" cy="1982498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6" y="3789040"/>
            <a:ext cx="8202170" cy="28579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4427984" y="6309320"/>
            <a:ext cx="4629462" cy="460648"/>
          </a:xfrm>
        </p:spPr>
        <p:txBody>
          <a:bodyPr/>
          <a:lstStyle/>
          <a:p>
            <a:pPr lvl="0"/>
            <a:r>
              <a:rPr lang="en-US" altLang="ko-KR" dirty="0">
                <a:hlinkClick r:id="rId5"/>
              </a:rPr>
              <a:t>AI </a:t>
            </a:r>
            <a:r>
              <a:rPr lang="ko-KR" altLang="en-US" dirty="0" err="1">
                <a:hlinkClick r:id="rId5"/>
              </a:rPr>
              <a:t>클라우드</a:t>
            </a:r>
            <a:r>
              <a:rPr lang="ko-KR" altLang="en-US" dirty="0">
                <a:hlinkClick r:id="rId5"/>
              </a:rPr>
              <a:t> 플랫폼 </a:t>
            </a:r>
            <a:r>
              <a:rPr lang="en-US" altLang="ko-KR" dirty="0">
                <a:hlinkClick r:id="rId5"/>
              </a:rPr>
              <a:t>:: Portal (saltlux.ai)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699" y="1278369"/>
            <a:ext cx="2172930" cy="23625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4" y="4246290"/>
            <a:ext cx="8495928" cy="20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tts</a:t>
            </a:r>
            <a:r>
              <a:rPr lang="en-US" altLang="ko-KR" dirty="0" smtClean="0"/>
              <a:t> API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14543" y="6397352"/>
            <a:ext cx="5112568" cy="460648"/>
          </a:xfrm>
        </p:spPr>
        <p:txBody>
          <a:bodyPr/>
          <a:lstStyle/>
          <a:p>
            <a:pPr lvl="0"/>
            <a:r>
              <a:rPr lang="en-US" altLang="ko-KR" dirty="0">
                <a:hlinkClick r:id="rId2"/>
              </a:rPr>
              <a:t>Cloud Text-to-Speech </a:t>
            </a:r>
            <a:r>
              <a:rPr lang="ko-KR" altLang="en-US" dirty="0">
                <a:hlinkClick r:id="rId2"/>
              </a:rPr>
              <a:t>문서  </a:t>
            </a:r>
            <a:r>
              <a:rPr lang="en-US" altLang="ko-KR" dirty="0">
                <a:hlinkClick r:id="rId2"/>
              </a:rPr>
              <a:t>|  Google Cloud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354320"/>
            <a:ext cx="554400" cy="554400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7"/>
            <a:ext cx="4464496" cy="3977713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61" y="1340768"/>
            <a:ext cx="3293263" cy="397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759" y="5318768"/>
            <a:ext cx="5280804" cy="116022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23928" y="4869160"/>
            <a:ext cx="576064" cy="178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37096" y="3886926"/>
            <a:ext cx="682576" cy="178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5808" y="4065458"/>
            <a:ext cx="682576" cy="178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5808" y="1700808"/>
            <a:ext cx="2824064" cy="178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051720" y="1402557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1" dirty="0" smtClean="0">
                <a:solidFill>
                  <a:schemeClr val="bg2">
                    <a:lumMod val="50000"/>
                  </a:schemeClr>
                </a:solidFill>
              </a:rPr>
              <a:t>현재 미국 영어만 지원</a:t>
            </a:r>
            <a:endParaRPr lang="ko-KR" altLang="en-US" sz="12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Glow-</a:t>
            </a:r>
            <a:r>
              <a:rPr lang="en-US" altLang="ko-KR" dirty="0" err="1" smtClean="0"/>
              <a:t>tts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7544" y="2348880"/>
            <a:ext cx="3826768" cy="460648"/>
          </a:xfrm>
        </p:spPr>
        <p:txBody>
          <a:bodyPr/>
          <a:lstStyle/>
          <a:p>
            <a:r>
              <a:rPr lang="ko-KR" altLang="en-US" dirty="0">
                <a:hlinkClick r:id="rId2"/>
              </a:rPr>
              <a:t>프로젝트 소개 </a:t>
            </a:r>
            <a:r>
              <a:rPr lang="en-US" altLang="ko-KR" dirty="0">
                <a:hlinkClick r:id="rId2"/>
              </a:rPr>
              <a:t>(sce-tts.github.io</a:t>
            </a:r>
            <a:r>
              <a:rPr lang="en-US" altLang="ko-KR" dirty="0" smtClean="0">
                <a:hlinkClick r:id="rId2"/>
              </a:rPr>
              <a:t>)</a:t>
            </a:r>
            <a:endParaRPr lang="en-US" altLang="ko-KR" dirty="0" smtClean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7763959" cy="800212"/>
          </a:xfrm>
        </p:spPr>
      </p:pic>
      <p:sp>
        <p:nvSpPr>
          <p:cNvPr id="11" name="Content Placeholder 5"/>
          <p:cNvSpPr txBox="1">
            <a:spLocks/>
          </p:cNvSpPr>
          <p:nvPr/>
        </p:nvSpPr>
        <p:spPr>
          <a:xfrm>
            <a:off x="467544" y="2852936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4"/>
              </a:rPr>
              <a:t>glow-</a:t>
            </a:r>
            <a:r>
              <a:rPr lang="en-US" altLang="ko-KR" dirty="0" err="1">
                <a:hlinkClick r:id="rId4"/>
              </a:rPr>
              <a:t>tts.ipynb</a:t>
            </a:r>
            <a:r>
              <a:rPr lang="en-US" altLang="ko-KR" dirty="0">
                <a:hlinkClick r:id="rId4"/>
              </a:rPr>
              <a:t> - </a:t>
            </a:r>
            <a:r>
              <a:rPr lang="en-US" altLang="ko-KR" dirty="0" err="1">
                <a:hlinkClick r:id="rId4"/>
              </a:rPr>
              <a:t>Colaboratory</a:t>
            </a:r>
            <a:r>
              <a:rPr lang="en-US" altLang="ko-KR" dirty="0">
                <a:hlinkClick r:id="rId4"/>
              </a:rPr>
              <a:t> (google.com)</a:t>
            </a:r>
            <a:endParaRPr lang="en-US" altLang="ko-KR" b="1" dirty="0"/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467544" y="3472408"/>
            <a:ext cx="8229600" cy="67667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5"/>
              </a:rPr>
              <a:t>jaywalnut310/glow-</a:t>
            </a:r>
            <a:r>
              <a:rPr lang="en-US" altLang="ko-KR" dirty="0" err="1">
                <a:hlinkClick r:id="rId5"/>
              </a:rPr>
              <a:t>tts</a:t>
            </a:r>
            <a:r>
              <a:rPr lang="en-US" altLang="ko-KR" dirty="0">
                <a:hlinkClick r:id="rId5"/>
              </a:rPr>
              <a:t>: A Generative Flow for Text-to-Speech via Monotonic Alignment Search (github.com)</a:t>
            </a:r>
            <a:endParaRPr lang="en-US" altLang="ko-KR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44" y="368568"/>
            <a:ext cx="554400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Tacotron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59224" y="6397352"/>
            <a:ext cx="6984776" cy="460648"/>
          </a:xfrm>
        </p:spPr>
        <p:txBody>
          <a:bodyPr/>
          <a:lstStyle/>
          <a:p>
            <a:pPr lvl="0"/>
            <a:r>
              <a:rPr lang="en-US" altLang="ko-KR" dirty="0" err="1">
                <a:hlinkClick r:id="rId2"/>
              </a:rPr>
              <a:t>Tacotron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>
                <a:hlinkClick r:id="rId2"/>
              </a:rPr>
              <a:t>정리 </a:t>
            </a:r>
            <a:r>
              <a:rPr lang="en-US" altLang="ko-KR" dirty="0">
                <a:hlinkClick r:id="rId2"/>
              </a:rPr>
              <a:t>(tistory.com) </a:t>
            </a:r>
            <a:r>
              <a:rPr lang="en-US" altLang="ko-KR" dirty="0"/>
              <a:t>	</a:t>
            </a:r>
            <a:r>
              <a:rPr lang="en-US" altLang="ko-KR" dirty="0" smtClean="0">
                <a:hlinkClick r:id="rId3"/>
              </a:rPr>
              <a:t>Tacotron2 </a:t>
            </a:r>
            <a:r>
              <a:rPr lang="ko-KR" altLang="en-US" dirty="0">
                <a:hlinkClick r:id="rId3"/>
              </a:rPr>
              <a:t>정리 </a:t>
            </a:r>
            <a:r>
              <a:rPr lang="en-US" altLang="ko-KR" dirty="0">
                <a:hlinkClick r:id="rId3"/>
              </a:rPr>
              <a:t>(tistory.com)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/>
          <a:stretch/>
        </p:blipFill>
        <p:spPr>
          <a:xfrm>
            <a:off x="1763688" y="1196752"/>
            <a:ext cx="4902218" cy="3695045"/>
          </a:xfrm>
        </p:spPr>
      </p:pic>
      <p:grpSp>
        <p:nvGrpSpPr>
          <p:cNvPr id="28" name="그룹 27"/>
          <p:cNvGrpSpPr/>
          <p:nvPr/>
        </p:nvGrpSpPr>
        <p:grpSpPr>
          <a:xfrm>
            <a:off x="1318996" y="4928664"/>
            <a:ext cx="6392189" cy="432158"/>
            <a:chOff x="755576" y="5079558"/>
            <a:chExt cx="6392189" cy="43215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55576" y="5079558"/>
              <a:ext cx="1224136" cy="432048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데이터 전처리</a:t>
              </a:r>
              <a:endParaRPr lang="ko-KR" altLang="en-US" sz="12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483768" y="5079606"/>
              <a:ext cx="1224000" cy="432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Encoder</a:t>
              </a:r>
              <a:endParaRPr lang="ko-KR" altLang="en-US" sz="12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200110" y="5079606"/>
              <a:ext cx="1224000" cy="432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Decoder</a:t>
              </a:r>
            </a:p>
            <a:p>
              <a:pPr algn="ctr"/>
              <a:r>
                <a:rPr lang="en-US" altLang="ko-KR" sz="1200" dirty="0" smtClean="0"/>
                <a:t>Attention</a:t>
              </a:r>
              <a:endParaRPr lang="ko-KR" altLang="en-US" sz="12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923765" y="5079716"/>
              <a:ext cx="1224000" cy="432000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결과</a:t>
              </a:r>
              <a:endParaRPr lang="en-US" altLang="ko-KR" sz="1200" dirty="0" smtClean="0"/>
            </a:p>
          </p:txBody>
        </p:sp>
        <p:cxnSp>
          <p:nvCxnSpPr>
            <p:cNvPr id="14" name="직선 화살표 연결선 13"/>
            <p:cNvCxnSpPr>
              <a:stCxn id="5" idx="3"/>
              <a:endCxn id="8" idx="1"/>
            </p:cNvCxnSpPr>
            <p:nvPr/>
          </p:nvCxnSpPr>
          <p:spPr>
            <a:xfrm>
              <a:off x="1979712" y="5295582"/>
              <a:ext cx="504056" cy="2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3707768" y="5295606"/>
              <a:ext cx="504056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5436096" y="5295606"/>
              <a:ext cx="504056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264" y="368568"/>
            <a:ext cx="554400" cy="554400"/>
          </a:xfrm>
          <a:prstGeom prst="rect">
            <a:avLst/>
          </a:prstGeom>
        </p:spPr>
      </p:pic>
      <p:sp>
        <p:nvSpPr>
          <p:cNvPr id="29" name="Content Placeholder 6"/>
          <p:cNvSpPr txBox="1">
            <a:spLocks/>
          </p:cNvSpPr>
          <p:nvPr/>
        </p:nvSpPr>
        <p:spPr>
          <a:xfrm>
            <a:off x="1187624" y="5582472"/>
            <a:ext cx="6539848" cy="648072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단일 화자의 경우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최소 정확도가 높은 데이터 </a:t>
            </a:r>
            <a:r>
              <a:rPr lang="en-US" altLang="ko-KR" dirty="0" smtClean="0">
                <a:sym typeface="Wingdings" panose="05000000000000000000" pitchFamily="2" charset="2"/>
              </a:rPr>
              <a:t>10</a:t>
            </a:r>
            <a:r>
              <a:rPr lang="ko-KR" altLang="en-US" dirty="0" smtClean="0">
                <a:sym typeface="Wingdings" panose="05000000000000000000" pitchFamily="2" charset="2"/>
              </a:rPr>
              <a:t>시간 분량 필요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/>
              <a:t>다중 화자의 경우 </a:t>
            </a:r>
            <a:r>
              <a:rPr lang="en-US" altLang="ko-KR" dirty="0" smtClean="0">
                <a:sym typeface="Wingdings" panose="05000000000000000000" pitchFamily="2" charset="2"/>
              </a:rPr>
              <a:t> 1</a:t>
            </a:r>
            <a:r>
              <a:rPr lang="ko-KR" altLang="en-US" dirty="0" smtClean="0">
                <a:sym typeface="Wingdings" panose="05000000000000000000" pitchFamily="2" charset="2"/>
              </a:rPr>
              <a:t>차 학습 완료 후에는 </a:t>
            </a:r>
            <a:r>
              <a:rPr lang="en-US" altLang="ko-KR" dirty="0" smtClean="0">
                <a:sym typeface="Wingdings" panose="05000000000000000000" pitchFamily="2" charset="2"/>
              </a:rPr>
              <a:t>1~4</a:t>
            </a:r>
            <a:r>
              <a:rPr lang="ko-KR" altLang="en-US" dirty="0" smtClean="0">
                <a:sym typeface="Wingdings" panose="05000000000000000000" pitchFamily="2" charset="2"/>
              </a:rPr>
              <a:t>시간의 데이터만으로도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0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Tacotron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67544" y="1268760"/>
            <a:ext cx="8208912" cy="5400600"/>
          </a:xfrm>
        </p:spPr>
        <p:txBody>
          <a:bodyPr/>
          <a:lstStyle/>
          <a:p>
            <a:pPr marL="0" lvl="1" indent="0">
              <a:buNone/>
            </a:pPr>
            <a:r>
              <a:rPr lang="en-US" altLang="ko-KR" sz="1400" dirty="0">
                <a:hlinkClick r:id="rId2"/>
              </a:rPr>
              <a:t>[python] </a:t>
            </a:r>
            <a:r>
              <a:rPr lang="ko-KR" altLang="en-US" sz="1400" dirty="0">
                <a:hlinkClick r:id="rId2"/>
              </a:rPr>
              <a:t>한국어 음성 합성을 위한 한글 </a:t>
            </a:r>
            <a:r>
              <a:rPr lang="ko-KR" altLang="en-US" sz="1400" dirty="0" err="1">
                <a:hlinkClick r:id="rId2"/>
              </a:rPr>
              <a:t>인코딩</a:t>
            </a:r>
            <a:r>
              <a:rPr lang="ko-KR" altLang="en-US" sz="1400" dirty="0">
                <a:hlinkClick r:id="rId2"/>
              </a:rPr>
              <a:t> </a:t>
            </a:r>
            <a:r>
              <a:rPr lang="en-US" altLang="ko-KR" sz="1400" dirty="0">
                <a:hlinkClick r:id="rId2"/>
              </a:rPr>
              <a:t>:: </a:t>
            </a:r>
            <a:r>
              <a:rPr lang="ko-KR" altLang="en-US" sz="1400" dirty="0">
                <a:hlinkClick r:id="rId2"/>
              </a:rPr>
              <a:t>정리하기 </a:t>
            </a:r>
            <a:r>
              <a:rPr lang="en-US" altLang="ko-KR" sz="1400" dirty="0">
                <a:hlinkClick r:id="rId2"/>
              </a:rPr>
              <a:t>(tistory.com)</a:t>
            </a:r>
            <a:r>
              <a:rPr lang="en-US" altLang="ko-KR" sz="1400" dirty="0"/>
              <a:t> </a:t>
            </a:r>
            <a:endParaRPr lang="en-US" altLang="ko-KR" sz="1400" dirty="0">
              <a:hlinkClick r:id="rId3"/>
            </a:endParaRPr>
          </a:p>
          <a:p>
            <a:pPr marL="0" lvl="1" indent="0">
              <a:buNone/>
            </a:pPr>
            <a:r>
              <a:rPr lang="en-US" altLang="ko-KR" sz="1400" dirty="0">
                <a:hlinkClick r:id="rId4"/>
              </a:rPr>
              <a:t>Java </a:t>
            </a:r>
            <a:r>
              <a:rPr lang="ko-KR" altLang="en-US" sz="1400" dirty="0">
                <a:hlinkClick r:id="rId4"/>
              </a:rPr>
              <a:t>예제</a:t>
            </a:r>
            <a:r>
              <a:rPr lang="en-US" altLang="ko-KR" sz="1400" dirty="0">
                <a:hlinkClick r:id="rId4"/>
              </a:rPr>
              <a:t>: </a:t>
            </a:r>
            <a:r>
              <a:rPr lang="ko-KR" altLang="en-US" sz="1400" dirty="0">
                <a:hlinkClick r:id="rId4"/>
              </a:rPr>
              <a:t>한글 초성 중성 종성 분리 </a:t>
            </a:r>
            <a:r>
              <a:rPr lang="en-US" altLang="ko-KR" sz="1400" dirty="0">
                <a:hlinkClick r:id="rId4"/>
              </a:rPr>
              <a:t>(</a:t>
            </a:r>
            <a:r>
              <a:rPr lang="ko-KR" altLang="en-US" sz="1400" dirty="0">
                <a:hlinkClick r:id="rId4"/>
              </a:rPr>
              <a:t>자모분리</a:t>
            </a:r>
            <a:r>
              <a:rPr lang="en-US" altLang="ko-KR" sz="1400" dirty="0">
                <a:hlinkClick r:id="rId4"/>
              </a:rPr>
              <a:t>) - BGSMM (yoonbumtae.com)</a:t>
            </a:r>
            <a:endParaRPr lang="en-US" altLang="ko-KR" sz="1400" dirty="0" smtClean="0">
              <a:hlinkClick r:id="rId3"/>
            </a:endParaRPr>
          </a:p>
          <a:p>
            <a:endParaRPr lang="en-US" altLang="ko-KR" dirty="0">
              <a:hlinkClick r:id="rId3"/>
            </a:endParaRPr>
          </a:p>
          <a:p>
            <a:r>
              <a:rPr lang="ko-KR" altLang="en-US" dirty="0" err="1" smtClean="0">
                <a:hlinkClick r:id="rId3"/>
              </a:rPr>
              <a:t>딥러닝</a:t>
            </a:r>
            <a:r>
              <a:rPr lang="ko-KR" altLang="en-US" dirty="0" smtClean="0">
                <a:hlinkClick r:id="rId3"/>
              </a:rPr>
              <a:t> </a:t>
            </a:r>
            <a:r>
              <a:rPr lang="ko-KR" altLang="en-US" dirty="0">
                <a:hlinkClick r:id="rId3"/>
              </a:rPr>
              <a:t>음성합성 </a:t>
            </a:r>
            <a:r>
              <a:rPr lang="en-US" altLang="ko-KR" dirty="0">
                <a:hlinkClick r:id="rId3"/>
              </a:rPr>
              <a:t>multi-speaker-</a:t>
            </a:r>
            <a:r>
              <a:rPr lang="en-US" altLang="ko-KR" dirty="0" err="1">
                <a:hlinkClick r:id="rId3"/>
              </a:rPr>
              <a:t>tacotron</a:t>
            </a:r>
            <a:r>
              <a:rPr lang="en-US" altLang="ko-KR" dirty="0">
                <a:hlinkClick r:id="rId3"/>
              </a:rPr>
              <a:t>(</a:t>
            </a:r>
            <a:r>
              <a:rPr lang="en-US" altLang="ko-KR" dirty="0" err="1">
                <a:hlinkClick r:id="rId3"/>
              </a:rPr>
              <a:t>tacotron+deepvoice</a:t>
            </a:r>
            <a:r>
              <a:rPr lang="en-US" altLang="ko-KR" dirty="0">
                <a:hlinkClick r:id="rId3"/>
              </a:rPr>
              <a:t>)</a:t>
            </a:r>
            <a:r>
              <a:rPr lang="ko-KR" altLang="en-US" dirty="0">
                <a:hlinkClick r:id="rId3"/>
              </a:rPr>
              <a:t>설치 및 사용법 </a:t>
            </a:r>
            <a:r>
              <a:rPr lang="en-US" altLang="ko-KR" dirty="0">
                <a:hlinkClick r:id="rId3"/>
              </a:rPr>
              <a:t>– </a:t>
            </a:r>
            <a:r>
              <a:rPr lang="ko-KR" altLang="en-US" dirty="0" err="1">
                <a:hlinkClick r:id="rId3"/>
              </a:rPr>
              <a:t>시스존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(syszone.co.kr</a:t>
            </a:r>
            <a:r>
              <a:rPr lang="en-US" altLang="ko-KR" dirty="0" smtClean="0">
                <a:hlinkClick r:id="rId3"/>
              </a:rPr>
              <a:t>)</a:t>
            </a:r>
            <a:endParaRPr lang="en-US" altLang="ko-KR" dirty="0" smtClean="0"/>
          </a:p>
          <a:p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 err="1">
                <a:hlinkClick r:id="rId5"/>
              </a:rPr>
              <a:t>mozilla</a:t>
            </a:r>
            <a:r>
              <a:rPr lang="en-US" altLang="ko-KR" dirty="0">
                <a:hlinkClick r:id="rId5"/>
              </a:rPr>
              <a:t>/TTS: Deep learning for Text to Speech (Discussion forum: https://discourse.mozilla.org/c/tts) (github.com</a:t>
            </a:r>
            <a:r>
              <a:rPr lang="en-US" altLang="ko-KR" dirty="0" smtClean="0">
                <a:hlinkClick r:id="rId5"/>
              </a:rPr>
              <a:t>)</a:t>
            </a:r>
            <a:endParaRPr lang="en-US" altLang="ko-KR" dirty="0" smtClean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 err="1">
                <a:hlinkClick r:id="rId6"/>
              </a:rPr>
              <a:t>chldkato</a:t>
            </a:r>
            <a:r>
              <a:rPr lang="en-US" altLang="ko-KR" dirty="0">
                <a:hlinkClick r:id="rId6"/>
              </a:rPr>
              <a:t>/</a:t>
            </a:r>
            <a:r>
              <a:rPr lang="en-US" altLang="ko-KR" dirty="0" err="1">
                <a:hlinkClick r:id="rId6"/>
              </a:rPr>
              <a:t>Tacotron</a:t>
            </a:r>
            <a:r>
              <a:rPr lang="en-US" altLang="ko-KR" dirty="0">
                <a:hlinkClick r:id="rId6"/>
              </a:rPr>
              <a:t>-Korean (github.com</a:t>
            </a:r>
            <a:r>
              <a:rPr lang="en-US" altLang="ko-KR" dirty="0" smtClean="0">
                <a:hlinkClick r:id="rId6"/>
              </a:rPr>
              <a:t>)</a:t>
            </a:r>
            <a:endParaRPr lang="en-US" altLang="ko-KR" dirty="0" smtClean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hlinkClick r:id="rId7"/>
              </a:rPr>
              <a:t>hccho2/Tacotron2-Wavenet-Korean-TTS: Korean TTS, Tacotron2, </a:t>
            </a:r>
            <a:r>
              <a:rPr lang="en-US" altLang="ko-KR" dirty="0" err="1">
                <a:hlinkClick r:id="rId7"/>
              </a:rPr>
              <a:t>Wavenet</a:t>
            </a:r>
            <a:r>
              <a:rPr lang="en-US" altLang="ko-KR" dirty="0">
                <a:hlinkClick r:id="rId7"/>
              </a:rPr>
              <a:t> (github.com</a:t>
            </a:r>
            <a:r>
              <a:rPr lang="en-US" altLang="ko-KR" dirty="0" smtClean="0">
                <a:hlinkClick r:id="rId7"/>
              </a:rPr>
              <a:t>)</a:t>
            </a:r>
            <a:endParaRPr lang="en-US" altLang="ko-KR" dirty="0" smtClean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 err="1" smtClean="0">
                <a:hlinkClick r:id="rId8"/>
              </a:rPr>
              <a:t>Tacotron</a:t>
            </a:r>
            <a:r>
              <a:rPr lang="en-US" altLang="ko-KR" dirty="0" smtClean="0">
                <a:hlinkClick r:id="rId8"/>
              </a:rPr>
              <a:t> </a:t>
            </a:r>
            <a:r>
              <a:rPr lang="en-US" altLang="ko-KR" dirty="0">
                <a:hlinkClick r:id="rId8"/>
              </a:rPr>
              <a:t>2 | </a:t>
            </a:r>
            <a:r>
              <a:rPr lang="en-US" altLang="ko-KR" dirty="0" err="1" smtClean="0">
                <a:hlinkClick r:id="rId8"/>
              </a:rPr>
              <a:t>PyTorch</a:t>
            </a:r>
            <a:r>
              <a:rPr lang="en-US" altLang="ko-KR" dirty="0" smtClean="0"/>
              <a:t>	</a:t>
            </a:r>
            <a:r>
              <a:rPr lang="en-US" altLang="ko-KR" dirty="0" err="1" smtClean="0">
                <a:hlinkClick r:id="rId9"/>
              </a:rPr>
              <a:t>WaveGlow</a:t>
            </a:r>
            <a:r>
              <a:rPr lang="en-US" altLang="ko-KR" dirty="0" smtClean="0">
                <a:hlinkClick r:id="rId9"/>
              </a:rPr>
              <a:t> </a:t>
            </a:r>
            <a:r>
              <a:rPr lang="en-US" altLang="ko-KR" dirty="0">
                <a:hlinkClick r:id="rId9"/>
              </a:rPr>
              <a:t>| </a:t>
            </a:r>
            <a:r>
              <a:rPr lang="en-US" altLang="ko-KR" dirty="0" err="1" smtClean="0">
                <a:hlinkClick r:id="rId9"/>
              </a:rPr>
              <a:t>PyTorch</a:t>
            </a:r>
            <a:endParaRPr lang="en-US" altLang="ko-KR" dirty="0" smtClean="0"/>
          </a:p>
          <a:p>
            <a:r>
              <a:rPr lang="en-US" altLang="ko-KR" dirty="0">
                <a:hlinkClick r:id="rId10"/>
              </a:rPr>
              <a:t>Load tacotron2+waveglow from </a:t>
            </a:r>
            <a:r>
              <a:rPr lang="en-US" altLang="ko-KR" dirty="0" err="1">
                <a:hlinkClick r:id="rId10"/>
              </a:rPr>
              <a:t>PyTorch</a:t>
            </a:r>
            <a:r>
              <a:rPr lang="en-US" altLang="ko-KR" dirty="0">
                <a:hlinkClick r:id="rId10"/>
              </a:rPr>
              <a:t> Hub (tistory.com</a:t>
            </a:r>
            <a:r>
              <a:rPr lang="en-US" altLang="ko-KR" dirty="0" smtClean="0">
                <a:hlinkClick r:id="rId10"/>
              </a:rPr>
              <a:t>)</a:t>
            </a:r>
            <a:endParaRPr lang="en-US" altLang="ko-KR" dirty="0" smtClean="0"/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ko-KR" altLang="en-US" dirty="0">
                <a:hlinkClick r:id="rId11"/>
              </a:rPr>
              <a:t>윈도우에서 </a:t>
            </a:r>
            <a:r>
              <a:rPr lang="ko-KR" altLang="en-US" dirty="0" err="1">
                <a:hlinkClick r:id="rId11"/>
              </a:rPr>
              <a:t>딥러닝</a:t>
            </a:r>
            <a:r>
              <a:rPr lang="ko-KR" altLang="en-US" dirty="0">
                <a:hlinkClick r:id="rId11"/>
              </a:rPr>
              <a:t> 음성 합성</a:t>
            </a:r>
            <a:r>
              <a:rPr lang="en-US" altLang="ko-KR" dirty="0">
                <a:hlinkClick r:id="rId11"/>
              </a:rPr>
              <a:t>(Multi-Speaker </a:t>
            </a:r>
            <a:r>
              <a:rPr lang="en-US" altLang="ko-KR" dirty="0" err="1">
                <a:hlinkClick r:id="rId11"/>
              </a:rPr>
              <a:t>Tacotron</a:t>
            </a:r>
            <a:r>
              <a:rPr lang="en-US" altLang="ko-KR" dirty="0">
                <a:hlinkClick r:id="rId11"/>
              </a:rPr>
              <a:t>) </a:t>
            </a:r>
            <a:r>
              <a:rPr lang="ko-KR" altLang="en-US" dirty="0">
                <a:hlinkClick r:id="rId11"/>
              </a:rPr>
              <a:t>학습하기 </a:t>
            </a:r>
            <a:r>
              <a:rPr lang="en-US" altLang="ko-KR" dirty="0">
                <a:hlinkClick r:id="rId11"/>
              </a:rPr>
              <a:t>(tistory.com</a:t>
            </a:r>
            <a:r>
              <a:rPr lang="en-US" altLang="ko-KR" dirty="0" smtClean="0">
                <a:hlinkClick r:id="rId11"/>
              </a:rPr>
              <a:t>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>
                <a:hlinkClick r:id="rId12"/>
              </a:rPr>
              <a:t>타코트론</a:t>
            </a:r>
            <a:r>
              <a:rPr lang="en-US" altLang="ko-KR" dirty="0">
                <a:hlinkClick r:id="rId12"/>
              </a:rPr>
              <a:t>2 </a:t>
            </a:r>
            <a:r>
              <a:rPr lang="ko-KR" altLang="en-US" dirty="0">
                <a:hlinkClick r:id="rId12"/>
              </a:rPr>
              <a:t>및 음성합성</a:t>
            </a:r>
            <a:r>
              <a:rPr lang="en-US" altLang="ko-KR" dirty="0">
                <a:hlinkClick r:id="rId12"/>
              </a:rPr>
              <a:t>(TTS) (tistory.com)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13"/>
              </a:rPr>
              <a:t>T</a:t>
            </a:r>
            <a:r>
              <a:rPr lang="ko-KR" altLang="en-US" dirty="0">
                <a:hlinkClick r:id="rId13"/>
              </a:rPr>
              <a:t>아카데미 </a:t>
            </a:r>
            <a:r>
              <a:rPr lang="en-US" altLang="ko-KR" dirty="0">
                <a:hlinkClick r:id="rId13"/>
              </a:rPr>
              <a:t>| </a:t>
            </a:r>
            <a:r>
              <a:rPr lang="ko-KR" altLang="en-US" dirty="0">
                <a:hlinkClick r:id="rId13"/>
              </a:rPr>
              <a:t>스마트 </a:t>
            </a:r>
            <a:r>
              <a:rPr lang="en-US" altLang="ko-KR" dirty="0">
                <a:hlinkClick r:id="rId13"/>
              </a:rPr>
              <a:t>ICT </a:t>
            </a:r>
            <a:r>
              <a:rPr lang="ko-KR" altLang="en-US" dirty="0">
                <a:hlinkClick r:id="rId13"/>
              </a:rPr>
              <a:t>전문가 양성 </a:t>
            </a:r>
            <a:r>
              <a:rPr lang="en-US" altLang="ko-KR" dirty="0">
                <a:hlinkClick r:id="rId13"/>
              </a:rPr>
              <a:t>(skplanet.com)</a:t>
            </a:r>
            <a:endParaRPr lang="en-US" altLang="ko-KR" dirty="0" smtClean="0"/>
          </a:p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264" y="368568"/>
            <a:ext cx="554400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8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461</Words>
  <Application>Microsoft Office PowerPoint</Application>
  <PresentationFormat>화면 슬라이드 쇼(4:3)</PresentationFormat>
  <Paragraphs>114</Paragraphs>
  <Slides>16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18" baseType="lpstr">
      <vt:lpstr>Office Theme</vt:lpstr>
      <vt:lpstr>Custom Design</vt:lpstr>
      <vt:lpstr>PowerPoint 프레젠테이션</vt:lpstr>
      <vt:lpstr> 카카오 Speech API</vt:lpstr>
      <vt:lpstr> 카카오 Speech API</vt:lpstr>
      <vt:lpstr> 네이버 Clova voice</vt:lpstr>
      <vt:lpstr> AI Cloud 음성 합성 API</vt:lpstr>
      <vt:lpstr> 구글 tts API</vt:lpstr>
      <vt:lpstr>Glow-tts</vt:lpstr>
      <vt:lpstr>Tacotron2</vt:lpstr>
      <vt:lpstr>Tacotron2</vt:lpstr>
      <vt:lpstr>DCTTS</vt:lpstr>
      <vt:lpstr>DCTTS</vt:lpstr>
      <vt:lpstr> Deep Voice</vt:lpstr>
      <vt:lpstr>Etc</vt:lpstr>
      <vt:lpstr>리액트 네이티브</vt:lpstr>
      <vt:lpstr>노드 JS</vt:lpstr>
      <vt:lpstr>끝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허승연</cp:lastModifiedBy>
  <cp:revision>62</cp:revision>
  <dcterms:created xsi:type="dcterms:W3CDTF">2014-04-01T16:35:38Z</dcterms:created>
  <dcterms:modified xsi:type="dcterms:W3CDTF">2021-01-14T04:36:22Z</dcterms:modified>
</cp:coreProperties>
</file>